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321CE-EDEF-4647-88D6-5CA04D06D0F2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32164-6940-44ED-8E16-DB43EF318D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57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27A456-A266-43B4-9D00-35846BF8E56A}" type="slidenum">
              <a:rPr lang="pt-BR" altLang="pt-BR" sz="1200" b="0" i="0"/>
              <a:pPr eaLnBrk="1" hangingPunct="1"/>
              <a:t>1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3010454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6FCF3D-7C91-4585-B1D1-88B637086664}" type="slidenum">
              <a:rPr lang="pt-BR" altLang="pt-BR" sz="1200" b="0" i="0"/>
              <a:pPr eaLnBrk="1" hangingPunct="1"/>
              <a:t>10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2711351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A promessa se realiza mas não da maneira que eles esperavam de forma heróica eles achavam que Jesus resolveria de imediato. Pois o Messias não era rei mas sim um servidor. Obs: 9, 52-56.</a:t>
            </a:r>
          </a:p>
        </p:txBody>
      </p:sp>
      <p:sp>
        <p:nvSpPr>
          <p:cNvPr id="4915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2724FA-D6EC-4C88-8267-532628F68CDF}" type="slidenum">
              <a:rPr lang="pt-BR" altLang="pt-BR" sz="1200" b="0" i="0"/>
              <a:pPr eaLnBrk="1" hangingPunct="1"/>
              <a:t>11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251532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F891C2-BAC9-4CF1-89B4-067790E89101}" type="slidenum">
              <a:rPr lang="pt-BR" altLang="pt-BR" sz="1200" b="0" i="0"/>
              <a:pPr eaLnBrk="1" hangingPunct="1"/>
              <a:t>2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95848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A56399-A13D-42F1-ADD4-1C84DDE68328}" type="slidenum">
              <a:rPr lang="pt-BR" altLang="pt-BR" sz="1200" b="0" i="0"/>
              <a:pPr eaLnBrk="1" hangingPunct="1"/>
              <a:t>3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1906012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2FFAAD-F1B2-4FE1-98EF-4A59125378D1}" type="slidenum">
              <a:rPr lang="pt-BR" altLang="pt-BR" sz="1200" b="0" i="0"/>
              <a:pPr eaLnBrk="1" hangingPunct="1"/>
              <a:t>4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3916779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0B34FA-6127-4BCF-8FB8-D36D0B227878}" type="slidenum">
              <a:rPr lang="pt-BR" altLang="pt-BR" sz="1200" b="0" i="0"/>
              <a:pPr eaLnBrk="1" hangingPunct="1"/>
              <a:t>5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670323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79E4BB-57F4-421C-B816-50792F75EBC2}" type="slidenum">
              <a:rPr lang="pt-BR" altLang="pt-BR" sz="1200" b="0" i="0"/>
              <a:pPr eaLnBrk="1" hangingPunct="1"/>
              <a:t>6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2541726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A00648-9977-4C79-A674-540D9F058FA9}" type="slidenum">
              <a:rPr lang="pt-BR" altLang="pt-BR" sz="1200" b="0" i="0"/>
              <a:pPr eaLnBrk="1" hangingPunct="1"/>
              <a:t>7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1381981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No Evangelho da infância a presença do Espírito Santo é tão constante que se tem a impressão que sua mão invisível move as pessoas e os fatos.</a:t>
            </a:r>
          </a:p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João Batista é preparado para ser o precursor pelo Espírito Santo.</a:t>
            </a:r>
          </a:p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Pela ação do Espírito Santo, Maria é transformada. Não dá importância aos boatos que se espalhariam com a ida dela até a montanha da Judéia. Adolescente prometida em casamento se preserva em casa, não sai para a rua e muito menos se põe a viajar para longe. Sua fama está seriamente comprometida com esta fugida. Maria repleta do Espírito Santo ousa transpor os limiares da ,má fama para seguir o que o Espírito sugere.</a:t>
            </a:r>
          </a:p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732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Que ilumina Isabel para reconhecer em Maria a mãe do Salvador.</a:t>
            </a:r>
          </a:p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É o Espírito Santo que solta a língua de Zacarias para celebrar a salvação.</a:t>
            </a:r>
          </a:p>
          <a:p>
            <a:r>
              <a:rPr lang="pt-BR" altLang="pt-BR" smtClean="0">
                <a:latin typeface="Arial" panose="020B0604020202020204" pitchFamily="34" charset="0"/>
                <a:cs typeface="Arial" panose="020B0604020202020204" pitchFamily="34" charset="0"/>
              </a:rPr>
              <a:t>Que sustenta o velho Simeão em sua espera pela salvação e o impele ao Templo.</a:t>
            </a:r>
          </a:p>
          <a:p>
            <a:endParaRPr lang="pt-BR" altLang="pt-B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F044D12-8216-4649-9D89-041DDE3E30B8}" type="slidenum">
              <a:rPr lang="pt-BR" altLang="pt-BR" sz="1200" b="0" i="0"/>
              <a:pPr eaLnBrk="1" hangingPunct="1"/>
              <a:t>9</a:t>
            </a:fld>
            <a:endParaRPr lang="pt-BR" altLang="pt-BR" sz="1200" b="0" i="0"/>
          </a:p>
        </p:txBody>
      </p:sp>
    </p:spTree>
    <p:extLst>
      <p:ext uri="{BB962C8B-B14F-4D97-AF65-F5344CB8AC3E}">
        <p14:creationId xmlns:p14="http://schemas.microsoft.com/office/powerpoint/2010/main" val="222156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20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13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47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19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9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2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96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96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38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09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DCF1-1D5B-4713-9DCB-9C2ED53EFCC7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C8BA-C79F-4C27-8E21-F51E6BB17C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47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288" y="1714500"/>
            <a:ext cx="8280400" cy="3786188"/>
          </a:xfrm>
        </p:spPr>
        <p:txBody>
          <a:bodyPr/>
          <a:lstStyle/>
          <a:p>
            <a:pPr eaLnBrk="1" hangingPunct="1"/>
            <a:r>
              <a:rPr lang="pt-BR" altLang="pt-BR" sz="8800" b="1">
                <a:solidFill>
                  <a:srgbClr val="000066"/>
                </a:solidFill>
                <a:latin typeface="Script MT Bold" panose="03040602040607080904" pitchFamily="66" charset="0"/>
              </a:rPr>
              <a:t>O Espírito Santo em Lucas</a:t>
            </a:r>
            <a:br>
              <a:rPr lang="pt-BR" altLang="pt-BR" sz="8800" b="1">
                <a:solidFill>
                  <a:srgbClr val="000066"/>
                </a:solidFill>
                <a:latin typeface="Script MT Bold" panose="03040602040607080904" pitchFamily="66" charset="0"/>
              </a:rPr>
            </a:br>
            <a:endParaRPr lang="pt-BR" altLang="pt-BR" sz="8800" b="1">
              <a:solidFill>
                <a:srgbClr val="000066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29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type="body" idx="1"/>
          </p:nvPr>
        </p:nvSpPr>
        <p:spPr>
          <a:xfrm>
            <a:off x="1703388" y="765176"/>
            <a:ext cx="8640762" cy="2016125"/>
          </a:xfrm>
        </p:spPr>
        <p:txBody>
          <a:bodyPr/>
          <a:lstStyle/>
          <a:p>
            <a:pPr marL="182563" indent="-46038" algn="just">
              <a:lnSpc>
                <a:spcPct val="150000"/>
              </a:lnSpc>
              <a:buNone/>
            </a:pPr>
            <a:r>
              <a:rPr lang="pt-BR" altLang="pt-BR" sz="2400">
                <a:solidFill>
                  <a:srgbClr val="000066"/>
                </a:solidFill>
              </a:rPr>
              <a:t>Uma análise destas passagens nos mostra que não há, na obra lucana, uma ruptura entre o Antigo Testamento e o Novo Testamento.</a:t>
            </a:r>
          </a:p>
          <a:p>
            <a:pPr marL="182563" indent="-46038" algn="just">
              <a:lnSpc>
                <a:spcPct val="150000"/>
              </a:lnSpc>
              <a:buNone/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990725" y="3500438"/>
            <a:ext cx="676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i="0">
                <a:solidFill>
                  <a:srgbClr val="000066"/>
                </a:solidFill>
              </a:rPr>
              <a:t>Pelo contrário. Há uma continuidade....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472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2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063751" y="2565400"/>
            <a:ext cx="83534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400" b="0" i="0">
                <a:solidFill>
                  <a:srgbClr val="000066"/>
                </a:solidFill>
              </a:rPr>
              <a:t>A </a:t>
            </a:r>
            <a:r>
              <a:rPr lang="pt-BR" altLang="pt-BR" sz="2400" i="0">
                <a:solidFill>
                  <a:srgbClr val="000066"/>
                </a:solidFill>
              </a:rPr>
              <a:t>descontinuidade</a:t>
            </a:r>
            <a:r>
              <a:rPr lang="pt-BR" altLang="pt-BR" sz="2400" b="0" i="0">
                <a:solidFill>
                  <a:srgbClr val="000066"/>
                </a:solidFill>
              </a:rPr>
              <a:t> se dá no fato de que a expectativa se dá agora de uma forma mais concreta, mais específica, chegando à realização plena em Jesus de Nazaré.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208213" y="4987925"/>
            <a:ext cx="794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0" i="0">
                <a:solidFill>
                  <a:srgbClr val="000066"/>
                </a:solidFill>
              </a:rPr>
              <a:t>Diferente da forma que era esperada pelo povo de Israel.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2043113" y="630238"/>
            <a:ext cx="8229600" cy="2012950"/>
          </a:xfrm>
          <a:noFill/>
        </p:spPr>
        <p:txBody>
          <a:bodyPr/>
          <a:lstStyle/>
          <a:p>
            <a:pPr algn="just" eaLnBrk="1" hangingPunct="1"/>
            <a:r>
              <a:rPr lang="pt-BR" altLang="pt-BR" sz="2400" b="1">
                <a:solidFill>
                  <a:srgbClr val="000066"/>
                </a:solidFill>
              </a:rPr>
              <a:t>... </a:t>
            </a:r>
            <a:r>
              <a:rPr lang="pt-BR" altLang="pt-BR" sz="2400">
                <a:solidFill>
                  <a:srgbClr val="000066"/>
                </a:solidFill>
              </a:rPr>
              <a:t>e o que dá essa </a:t>
            </a:r>
            <a:r>
              <a:rPr lang="pt-BR" altLang="pt-BR" sz="2400" b="1">
                <a:solidFill>
                  <a:srgbClr val="000066"/>
                </a:solidFill>
              </a:rPr>
              <a:t>continuidade</a:t>
            </a:r>
            <a:r>
              <a:rPr lang="pt-BR" altLang="pt-BR" sz="2400">
                <a:solidFill>
                  <a:srgbClr val="000066"/>
                </a:solidFill>
              </a:rPr>
              <a:t> é, pelo lado humano, a expectativa da realização próxima das promessas de Deus. Pelo lado divino, é a presença da força divina junto daqueles que seguem fieis às promessas de Deus.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43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15963" indent="-715963" algn="just"/>
            <a:r>
              <a:rPr lang="pt-BR" altLang="pt-BR" sz="3200" b="1"/>
              <a:t>b) Em Jesus Cristo, a realização do Reino de Deus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024063" y="1428751"/>
            <a:ext cx="8229600" cy="1323975"/>
          </a:xfrm>
        </p:spPr>
        <p:txBody>
          <a:bodyPr/>
          <a:lstStyle/>
          <a:p>
            <a:pPr marL="0" indent="0" algn="just">
              <a:buNone/>
            </a:pPr>
            <a:r>
              <a:rPr lang="pt-BR" altLang="pt-BR" sz="2400">
                <a:solidFill>
                  <a:srgbClr val="000066"/>
                </a:solidFill>
              </a:rPr>
              <a:t>Em todos os momentos da vida de Jesus, Lucas apresenta o Espírito como a força que faz com que a ação de Jesus se torne ação messiânica, salvadora.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095501" y="4286250"/>
            <a:ext cx="82089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SzPct val="80000"/>
              <a:buFont typeface="Arial" panose="020B0604020202020204" pitchFamily="34" charset="0"/>
              <a:buNone/>
            </a:pPr>
            <a:r>
              <a:rPr lang="pt-BR" altLang="pt-BR" sz="2400" b="0" i="0">
                <a:solidFill>
                  <a:srgbClr val="000066"/>
                </a:solidFill>
              </a:rPr>
              <a:t>Na pessoa de Jesus, além de se nos revelar quem é o Filho de Deus, também temos a revelação de como age e quem é o Espírito de Deus:</a:t>
            </a:r>
          </a:p>
          <a:p>
            <a:pPr algn="just" eaLnBrk="1" hangingPunct="1">
              <a:spcBef>
                <a:spcPct val="50000"/>
              </a:spcBef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24581" name="CaixaDeTexto 5"/>
          <p:cNvSpPr txBox="1">
            <a:spLocks noChangeArrowheads="1"/>
          </p:cNvSpPr>
          <p:nvPr/>
        </p:nvSpPr>
        <p:spPr bwMode="auto">
          <a:xfrm>
            <a:off x="2095501" y="3000376"/>
            <a:ext cx="8143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2400" b="0" i="0">
                <a:solidFill>
                  <a:srgbClr val="000066"/>
                </a:solidFill>
              </a:rPr>
              <a:t>É o Espírito Santo quem o envia (cf. 3,33; 4,1.14-20) e está presente em sua missão (Lc 10,21)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8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 build="p"/>
      <p:bldP spid="143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5"/>
            <a:ext cx="8229600" cy="14684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SzPct val="80000"/>
              <a:buNone/>
            </a:pPr>
            <a:r>
              <a:rPr lang="pt-BR" altLang="pt-BR" sz="2400">
                <a:solidFill>
                  <a:srgbClr val="000066"/>
                </a:solidFill>
              </a:rPr>
              <a:t>Jesus, na condição de Messias, brota do mistério de Deus no âmbito do </a:t>
            </a:r>
            <a:r>
              <a:rPr lang="pt-BR" altLang="pt-BR" sz="2400" b="1">
                <a:solidFill>
                  <a:srgbClr val="000066"/>
                </a:solidFill>
              </a:rPr>
              <a:t>Espírito</a:t>
            </a:r>
            <a:r>
              <a:rPr lang="pt-BR" altLang="pt-BR" sz="24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pt-BR" altLang="pt-BR" sz="3200" b="1"/>
              <a:t>Cena do Batismo: testemunho dos sinóticos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992313" y="3357563"/>
            <a:ext cx="827246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400" b="0" i="0">
                <a:solidFill>
                  <a:srgbClr val="000066"/>
                </a:solidFill>
              </a:rPr>
              <a:t>Esse </a:t>
            </a:r>
            <a:r>
              <a:rPr lang="pt-BR" altLang="pt-BR" sz="2400" i="0">
                <a:solidFill>
                  <a:srgbClr val="000066"/>
                </a:solidFill>
              </a:rPr>
              <a:t>Espírito</a:t>
            </a:r>
            <a:r>
              <a:rPr lang="pt-BR" altLang="pt-BR" sz="2400" b="0" i="0">
                <a:solidFill>
                  <a:srgbClr val="000066"/>
                </a:solidFill>
              </a:rPr>
              <a:t> já não é um espaço do encontro genérico entre Deus e os homens, seu poder se tornou explícito, sua verdade se concretiza e sua exigência se realiza no caminho da vida de Jesus.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062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8" y="1268414"/>
            <a:ext cx="7859712" cy="4752975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SzPct val="80000"/>
              <a:buNone/>
            </a:pPr>
            <a:r>
              <a:rPr lang="pt-BR" altLang="pt-BR" sz="2400" b="1">
                <a:solidFill>
                  <a:srgbClr val="000066"/>
                </a:solidFill>
              </a:rPr>
              <a:t>... </a:t>
            </a:r>
            <a:r>
              <a:rPr lang="pt-BR" altLang="pt-BR" sz="2400">
                <a:solidFill>
                  <a:srgbClr val="000066"/>
                </a:solidFill>
              </a:rPr>
              <a:t>àquele que perguntar pela identidade do Espírito, ao que queira conhecer a ação de Deus, deve-se levá-lo a conhecer a existência de Jesus: seu amor para com os pobres, sua ação libertadora, seu chamado à justiça, sua verdade vivificante, sua entrega até a morte, sua fidelidade a Deus Pai... É ali onde se encontra e se realiza para sempre o mistério do Espírito de Deus para os homens (PIKAZA, 1993, p. 404).</a:t>
            </a:r>
          </a:p>
          <a:p>
            <a:pPr marL="0" indent="0" algn="just">
              <a:lnSpc>
                <a:spcPct val="140000"/>
              </a:lnSpc>
              <a:buSzPct val="80000"/>
              <a:buNone/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2208213" y="404814"/>
            <a:ext cx="23034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i="0"/>
              <a:t>Por isso...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6229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pt-BR" altLang="pt-BR" sz="3200" b="1"/>
              <a:t>Polêmica com os fariseus: a origem de suas obras (cf. Lc 12, 1-10 )</a:t>
            </a:r>
            <a:endParaRPr lang="pt-BR" altLang="pt-BR" sz="3200">
              <a:solidFill>
                <a:srgbClr val="0000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5"/>
            <a:ext cx="8229600" cy="2592388"/>
          </a:xfrm>
        </p:spPr>
        <p:txBody>
          <a:bodyPr/>
          <a:lstStyle/>
          <a:p>
            <a:pPr marL="0" indent="0" algn="just">
              <a:lnSpc>
                <a:spcPct val="145000"/>
              </a:lnSpc>
              <a:buSzPct val="80000"/>
              <a:buNone/>
            </a:pPr>
            <a:r>
              <a:rPr lang="pt-BR" altLang="pt-BR" sz="2400"/>
              <a:t>O pecado contra o Espírito consiste em atribuir a Satanás as obras que são de Deus e vice-versa. Na teologia lucana, a missão de Jesus é animada pelo Espírito de Deus. E o Espírito vem completar a missão de Jesus.</a:t>
            </a:r>
          </a:p>
          <a:p>
            <a:pPr marL="0" indent="0">
              <a:lnSpc>
                <a:spcPct val="145000"/>
              </a:lnSpc>
              <a:buSzPct val="80000"/>
              <a:buNone/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36776" y="4581525"/>
            <a:ext cx="712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2400" i="0">
                <a:solidFill>
                  <a:srgbClr val="000066"/>
                </a:solidFill>
              </a:rPr>
              <a:t>Um está indissoluvelmente ligado ao outro.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801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 sz="3200" b="1"/>
              <a:t>A autoridade contestada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61461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pt-BR" altLang="pt-BR" sz="2400">
                <a:solidFill>
                  <a:srgbClr val="000066"/>
                </a:solidFill>
              </a:rPr>
              <a:t>Assim no questionamento,: “Dize-nos com que autoridade fazes tais coisas? Quem foi que te deu essa autoridade?” O Sinédrio (sacerdotes, escribas e anciãos), pecava contra o Espírito, que atua em Jesus.</a:t>
            </a:r>
          </a:p>
          <a:p>
            <a:pPr marL="0" indent="0" algn="just">
              <a:buNone/>
            </a:pPr>
            <a:endParaRPr lang="pt-BR" altLang="pt-BR" sz="2400"/>
          </a:p>
        </p:txBody>
      </p:sp>
      <p:sp>
        <p:nvSpPr>
          <p:cNvPr id="3" name="Espaço Reservado para Conteúdo 2"/>
          <p:cNvSpPr>
            <a:spLocks/>
          </p:cNvSpPr>
          <p:nvPr/>
        </p:nvSpPr>
        <p:spPr bwMode="auto">
          <a:xfrm>
            <a:off x="7167563" y="5429251"/>
            <a:ext cx="2951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444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2400" i="0"/>
              <a:t>Ler Lc 20, 1-8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pt-BR" altLang="pt-BR" sz="2400" i="0"/>
          </a:p>
          <a:p>
            <a:pPr eaLnBrk="1" hangingPunct="1">
              <a:spcBef>
                <a:spcPct val="20000"/>
              </a:spcBef>
            </a:pPr>
            <a:endParaRPr lang="pt-BR" altLang="pt-BR" sz="2400" i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73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484314"/>
            <a:ext cx="8218488" cy="1576387"/>
          </a:xfrm>
        </p:spPr>
        <p:txBody>
          <a:bodyPr/>
          <a:lstStyle/>
          <a:p>
            <a:pPr marL="533400" indent="-533400" algn="just"/>
            <a:r>
              <a:rPr lang="pt-BR" altLang="pt-BR" sz="3200" b="1"/>
              <a:t>c) Naqueles que aceitam a Jesus como a realização do Reino de Deus e entram na dinâmica do Reino.</a:t>
            </a:r>
          </a:p>
        </p:txBody>
      </p:sp>
      <p:sp>
        <p:nvSpPr>
          <p:cNvPr id="3" name="Espaço Reservado para Conteúdo 2"/>
          <p:cNvSpPr>
            <a:spLocks/>
          </p:cNvSpPr>
          <p:nvPr/>
        </p:nvSpPr>
        <p:spPr bwMode="auto">
          <a:xfrm>
            <a:off x="8540751" y="3429000"/>
            <a:ext cx="21637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47688" indent="-411163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BR" altLang="pt-BR" sz="2400" i="0">
                <a:solidFill>
                  <a:srgbClr val="000066"/>
                </a:solidFill>
              </a:rPr>
              <a:t>Lc 10, 21</a:t>
            </a:r>
          </a:p>
        </p:txBody>
      </p:sp>
    </p:spTree>
    <p:extLst>
      <p:ext uri="{BB962C8B-B14F-4D97-AF65-F5344CB8AC3E}">
        <p14:creationId xmlns:p14="http://schemas.microsoft.com/office/powerpoint/2010/main" val="311670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15888"/>
            <a:ext cx="8229600" cy="1598612"/>
          </a:xfrm>
        </p:spPr>
        <p:txBody>
          <a:bodyPr/>
          <a:lstStyle/>
          <a:p>
            <a:pPr algn="l" eaLnBrk="1" hangingPunct="1"/>
            <a:r>
              <a:rPr lang="pt-BR" altLang="pt-BR" sz="3200" b="1"/>
              <a:t>Concluindo: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2643188"/>
            <a:ext cx="8435975" cy="2786062"/>
          </a:xfrm>
        </p:spPr>
        <p:txBody>
          <a:bodyPr/>
          <a:lstStyle/>
          <a:p>
            <a:pPr marL="0" indent="0" algn="just">
              <a:lnSpc>
                <a:spcPct val="140000"/>
              </a:lnSpc>
              <a:buNone/>
            </a:pPr>
            <a:r>
              <a:rPr lang="pt-BR" altLang="pt-BR" sz="2400">
                <a:solidFill>
                  <a:srgbClr val="000066"/>
                </a:solidFill>
              </a:rPr>
              <a:t>Podemos afirmar que para a teologia lucana, a história deve ser lida na perspectiva da intervenção do Pneuma como espírito de Deus, o qual dinamiza o plano de salvação projetado pelo Pai, levado a termo pela missão de Jesus.</a:t>
            </a:r>
          </a:p>
        </p:txBody>
      </p:sp>
    </p:spTree>
    <p:extLst>
      <p:ext uri="{BB962C8B-B14F-4D97-AF65-F5344CB8AC3E}">
        <p14:creationId xmlns:p14="http://schemas.microsoft.com/office/powerpoint/2010/main" val="221761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571626"/>
            <a:ext cx="8229600" cy="3000375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2400">
                <a:solidFill>
                  <a:srgbClr val="000066"/>
                </a:solidFill>
              </a:rPr>
              <a:t>A concepção de história que Lucas elabora não é uma crônica biográfica, mas uma reflexão de fé que tem Cristo como fundamento e fim de todo o processo histórico. O espírito de Deus, atua livremente na historia através de Jesus Cristo, mas ele precisa de mulheres e de homens que se envolvam neste projeto.</a:t>
            </a:r>
          </a:p>
          <a:p>
            <a:pPr>
              <a:buFontTx/>
              <a:buNone/>
            </a:pPr>
            <a:endParaRPr lang="pt-BR" altLang="pt-BR" sz="2400">
              <a:solidFill>
                <a:srgbClr val="000066"/>
              </a:solidFill>
            </a:endParaRPr>
          </a:p>
          <a:p>
            <a:pPr>
              <a:buFontTx/>
              <a:buNone/>
            </a:pPr>
            <a:endParaRPr lang="pt-BR" altLang="pt-BR" sz="2400"/>
          </a:p>
        </p:txBody>
      </p:sp>
    </p:spTree>
    <p:extLst>
      <p:ext uri="{BB962C8B-B14F-4D97-AF65-F5344CB8AC3E}">
        <p14:creationId xmlns:p14="http://schemas.microsoft.com/office/powerpoint/2010/main" val="3930554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2"/>
          <p:cNvSpPr txBox="1">
            <a:spLocks noChangeArrowheads="1"/>
          </p:cNvSpPr>
          <p:nvPr/>
        </p:nvSpPr>
        <p:spPr bwMode="auto">
          <a:xfrm>
            <a:off x="2452688" y="1714500"/>
            <a:ext cx="73580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b="0"/>
              <a:t>Entre os autores do NT Lucas é o que mais destaca a presença dinâmica do</a:t>
            </a:r>
            <a:r>
              <a:rPr lang="pt-BR" altLang="pt-BR"/>
              <a:t> Espírito Santo.</a:t>
            </a:r>
          </a:p>
        </p:txBody>
      </p:sp>
    </p:spTree>
    <p:extLst>
      <p:ext uri="{BB962C8B-B14F-4D97-AF65-F5344CB8AC3E}">
        <p14:creationId xmlns:p14="http://schemas.microsoft.com/office/powerpoint/2010/main" val="274567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446088"/>
            <a:ext cx="8686800" cy="5911850"/>
          </a:xfrm>
        </p:spPr>
        <p:txBody>
          <a:bodyPr/>
          <a:lstStyle/>
          <a:p>
            <a:pPr algn="ctr">
              <a:buFontTx/>
              <a:buNone/>
            </a:pPr>
            <a:r>
              <a:rPr lang="pt-BR" altLang="pt-BR" smtClean="0"/>
              <a:t>	... Zé da Gaitinha</a:t>
            </a:r>
          </a:p>
          <a:p>
            <a:pPr algn="just">
              <a:buFontTx/>
              <a:buNone/>
            </a:pPr>
            <a:endParaRPr lang="pt-BR" altLang="pt-BR" smtClean="0"/>
          </a:p>
          <a:p>
            <a:pPr algn="just">
              <a:buFontTx/>
              <a:buNone/>
            </a:pPr>
            <a:r>
              <a:rPr lang="pt-BR" altLang="pt-BR" sz="2400"/>
              <a:t>	</a:t>
            </a:r>
            <a:r>
              <a:rPr lang="pt-BR" altLang="pt-BR" sz="2400" i="1"/>
              <a:t>	</a:t>
            </a:r>
            <a:r>
              <a:rPr lang="pt-BR" altLang="pt-BR" sz="2400"/>
              <a:t>E</a:t>
            </a:r>
            <a:r>
              <a:rPr lang="pt-BR" altLang="pt-BR" sz="2400" i="1"/>
              <a:t>ra uma vez um homem que colecionava notas musicais. As estantes de sua casa estavam cheias de livros, contendo as notas musicais das mais belas músicas, melodias e partituras compostas pelos compositores de todas as épocas. Todo o dinheiro possível este homem gastava em adquirir mais notas e livros musicais. Procurava sempre as edições mais importantes e valiosas de partituras musicais. Ele as selecionava com todo o cuidado. Tinha grande alegria em ver sua coleção crescer. Era uma coleção valiosa.</a:t>
            </a:r>
          </a:p>
        </p:txBody>
      </p:sp>
    </p:spTree>
    <p:extLst>
      <p:ext uri="{BB962C8B-B14F-4D97-AF65-F5344CB8AC3E}">
        <p14:creationId xmlns:p14="http://schemas.microsoft.com/office/powerpoint/2010/main" val="3366450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285751"/>
            <a:ext cx="8686800" cy="5840413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400" i="1"/>
              <a:t>		</a:t>
            </a:r>
          </a:p>
          <a:p>
            <a:pPr algn="just">
              <a:buFontTx/>
              <a:buNone/>
            </a:pPr>
            <a:r>
              <a:rPr lang="pt-BR" altLang="pt-BR" sz="2400" i="1"/>
              <a:t>		Certo dia, a campainha de sua casa tocou. Era um simples andarilho. A sua aparência não era das melhores. Ele se apresentou como o Zé da gaitinha. O colecionador levou seu hóspede mendigo até a sala para lhe dar algo para comer.</a:t>
            </a:r>
          </a:p>
          <a:p>
            <a:pPr algn="just">
              <a:buFontTx/>
              <a:buNone/>
            </a:pPr>
            <a:r>
              <a:rPr lang="pt-BR" altLang="pt-BR" sz="2400" i="1"/>
              <a:t>		</a:t>
            </a:r>
          </a:p>
          <a:p>
            <a:pPr algn="just">
              <a:buFontTx/>
              <a:buNone/>
            </a:pPr>
            <a:endParaRPr lang="pt-BR" altLang="pt-BR" sz="2400" i="1"/>
          </a:p>
          <a:p>
            <a:pPr algn="just">
              <a:buFontTx/>
              <a:buNone/>
            </a:pPr>
            <a:r>
              <a:rPr lang="pt-BR" altLang="pt-BR" sz="2400" i="1"/>
              <a:t>		Zé da gaitinha ficou admirado ao olhar para as estantes repletas de livros caros e bonitos: os livros musicais. Ele então perguntou ao dono da casa que livros belos eram aqueles. O dono da casa respondeu que eram livros com partitura musicais. Zé da Gaitinha logo perguntou:</a:t>
            </a:r>
          </a:p>
        </p:txBody>
      </p:sp>
    </p:spTree>
    <p:extLst>
      <p:ext uri="{BB962C8B-B14F-4D97-AF65-F5344CB8AC3E}">
        <p14:creationId xmlns:p14="http://schemas.microsoft.com/office/powerpoint/2010/main" val="1962884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214313"/>
            <a:ext cx="8686800" cy="591185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400" i="1"/>
              <a:t>	</a:t>
            </a:r>
          </a:p>
          <a:p>
            <a:pPr algn="just">
              <a:buFontTx/>
              <a:buNone/>
            </a:pPr>
            <a:endParaRPr lang="pt-BR" altLang="pt-BR" sz="2400" i="1"/>
          </a:p>
          <a:p>
            <a:pPr algn="just">
              <a:buFontTx/>
              <a:buNone/>
            </a:pPr>
            <a:endParaRPr lang="pt-BR" altLang="pt-BR" sz="2400" i="1"/>
          </a:p>
          <a:p>
            <a:pPr algn="just">
              <a:buFontTx/>
              <a:buNone/>
            </a:pPr>
            <a:r>
              <a:rPr lang="pt-BR" altLang="pt-BR" sz="2400"/>
              <a:t>	- Oh, você toca algum instrumento</a:t>
            </a:r>
            <a:r>
              <a:rPr lang="en-US" altLang="pt-BR" sz="2400"/>
              <a:t>?</a:t>
            </a:r>
            <a:r>
              <a:rPr lang="pt-BR" altLang="pt-BR" sz="2400"/>
              <a:t> Usa esses livros musicais que compra com tanto sacrifício</a:t>
            </a:r>
            <a:r>
              <a:rPr lang="en-US" altLang="pt-BR" sz="2400"/>
              <a:t>?</a:t>
            </a:r>
            <a:endParaRPr lang="pt-BR" altLang="pt-BR" sz="2400" i="1"/>
          </a:p>
          <a:p>
            <a:pPr algn="just">
              <a:buFontTx/>
              <a:buNone/>
            </a:pPr>
            <a:endParaRPr lang="pt-BR" altLang="pt-BR" sz="2400" i="1"/>
          </a:p>
          <a:p>
            <a:pPr algn="just">
              <a:buFontTx/>
              <a:buNone/>
            </a:pPr>
            <a:r>
              <a:rPr lang="pt-BR" altLang="pt-BR" sz="2400" i="1"/>
              <a:t>		Meio sem jeito, o dono da casa respondeu:</a:t>
            </a:r>
          </a:p>
          <a:p>
            <a:pPr algn="just">
              <a:buFontTx/>
              <a:buNone/>
            </a:pPr>
            <a:endParaRPr lang="pt-BR" altLang="pt-BR" sz="2400" i="1"/>
          </a:p>
          <a:p>
            <a:pPr algn="just">
              <a:buFontTx/>
              <a:buNone/>
            </a:pPr>
            <a:r>
              <a:rPr lang="pt-BR" altLang="pt-BR" sz="2400" i="1"/>
              <a:t>	- </a:t>
            </a:r>
            <a:r>
              <a:rPr lang="pt-BR" altLang="pt-BR" sz="2400"/>
              <a:t>Não, eu não toco nenhum instrumento musical. Não tenho tempo para tocar as notas musicais. Meu tempo mal dá para colecionar as notas.</a:t>
            </a:r>
          </a:p>
        </p:txBody>
      </p:sp>
    </p:spTree>
    <p:extLst>
      <p:ext uri="{BB962C8B-B14F-4D97-AF65-F5344CB8AC3E}">
        <p14:creationId xmlns:p14="http://schemas.microsoft.com/office/powerpoint/2010/main" val="134708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428625"/>
            <a:ext cx="8686800" cy="5697538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mtClean="0"/>
              <a:t>	</a:t>
            </a:r>
            <a:endParaRPr lang="pt-BR" altLang="pt-BR" sz="2400"/>
          </a:p>
          <a:p>
            <a:pPr algn="just">
              <a:buFontTx/>
              <a:buNone/>
            </a:pPr>
            <a:r>
              <a:rPr lang="pt-BR" altLang="pt-BR" sz="2400" i="1"/>
              <a:t>		Zé da Gaitinha ficou em silêncio por alguns instantes e então tirou a sua velha gaitinha de boca de sua sacola e começou a tocar. Ele não tocava com perfeição, mas a melodia era alegre e animadora, pois tocava de coração. Ao se despedir do dono da casa, Zé da Gaitinha disse:</a:t>
            </a:r>
            <a:endParaRPr lang="pt-BR" altLang="pt-BR" sz="2400"/>
          </a:p>
          <a:p>
            <a:pPr algn="just">
              <a:buFontTx/>
              <a:buNone/>
            </a:pPr>
            <a:r>
              <a:rPr lang="pt-BR" altLang="pt-BR" sz="2400"/>
              <a:t>	</a:t>
            </a:r>
          </a:p>
          <a:p>
            <a:pPr algn="just">
              <a:buFontTx/>
              <a:buNone/>
            </a:pPr>
            <a:r>
              <a:rPr lang="pt-BR" altLang="pt-BR" sz="2400"/>
              <a:t>		- É, as coisas são assim. Alguns passam a vida inteira colecionando notas musicais para encher belas estantes, outros fazem de sua vida uma constante música, que encanta e alegra.</a:t>
            </a: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2582896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42876"/>
            <a:ext cx="8229600" cy="6429375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2400"/>
              <a:t>	</a:t>
            </a:r>
            <a:r>
              <a:rPr lang="pt-BR" altLang="pt-BR"/>
              <a:t>Fiquei pensando nas palavras do Zé da Gaitinha. Colecionar ou viver musica. Juntar boas idéias ou torná-las carne e osso em meu viver diário. De que adiantam as belas experiências e descobertas que fazemos durante nossa vida, se apenas as colocamos em livros e não se tornam vivencia concreta! Não adianta colecionar na cabeça as mais belas intenções e verdades se elas não criam pés e mãos em nosso viver diário. Não colecionar apenas bonitas musicas, mas fazer de nossa vida uma bela melodia. Olhemos para Deus e deixemos que ele use nossa vida como benção para as pessoas ao nosso redor.</a:t>
            </a:r>
          </a:p>
        </p:txBody>
      </p:sp>
    </p:spTree>
    <p:extLst>
      <p:ext uri="{BB962C8B-B14F-4D97-AF65-F5344CB8AC3E}">
        <p14:creationId xmlns:p14="http://schemas.microsoft.com/office/powerpoint/2010/main" val="213929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17463"/>
            <a:ext cx="8229600" cy="1143001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altLang="pt-BR" sz="3200" b="1"/>
              <a:t>Para Lucas, a salvação vem por Jesus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19288" y="1052514"/>
            <a:ext cx="8229600" cy="168433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Mas Jesus atua sempre movido pela </a:t>
            </a:r>
            <a:r>
              <a:rPr lang="pt-BR" altLang="pt-BR" sz="2400" b="1" i="1"/>
              <a:t>dynamis (força) </a:t>
            </a:r>
            <a:r>
              <a:rPr lang="pt-BR" altLang="pt-BR" sz="2400" b="1"/>
              <a:t>do Espírito</a:t>
            </a:r>
            <a:r>
              <a:rPr lang="pt-BR" altLang="pt-BR" sz="2400"/>
              <a:t> e é este quem dá o entendimento para reconhecer que em Jesus está a salvação.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	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92313" y="2962275"/>
            <a:ext cx="8208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0" i="0"/>
              <a:t>A obra de Lucas – Evangelho e Atos dos Apóstolos – mostra a atuação do </a:t>
            </a:r>
            <a:r>
              <a:rPr lang="pt-BR" altLang="pt-BR" sz="2400" i="0"/>
              <a:t>Espírito Santo em três tempos</a:t>
            </a:r>
            <a:r>
              <a:rPr lang="pt-BR" altLang="pt-BR" sz="2400" b="0" i="0"/>
              <a:t>: </a:t>
            </a:r>
          </a:p>
          <a:p>
            <a:pPr eaLnBrk="1" hangingPunct="1"/>
            <a:endParaRPr lang="pt-BR" altLang="pt-BR" sz="2400" b="0" i="0">
              <a:solidFill>
                <a:srgbClr val="000066"/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2063751" y="4221163"/>
            <a:ext cx="814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 altLang="pt-BR" sz="2400">
                <a:solidFill>
                  <a:srgbClr val="000066"/>
                </a:solidFill>
              </a:rPr>
              <a:t>   no tempo que antecede a atuação de Jesus; </a:t>
            </a:r>
          </a:p>
        </p:txBody>
      </p:sp>
      <p:sp>
        <p:nvSpPr>
          <p:cNvPr id="2" name="CaixaDeTexto 3"/>
          <p:cNvSpPr txBox="1">
            <a:spLocks noChangeArrowheads="1"/>
          </p:cNvSpPr>
          <p:nvPr/>
        </p:nvSpPr>
        <p:spPr bwMode="auto">
          <a:xfrm>
            <a:off x="2063751" y="4916488"/>
            <a:ext cx="814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 altLang="pt-BR" sz="2400">
                <a:solidFill>
                  <a:srgbClr val="000066"/>
                </a:solidFill>
              </a:rPr>
              <a:t>   na atuação de Jesus;</a:t>
            </a:r>
          </a:p>
        </p:txBody>
      </p:sp>
      <p:sp>
        <p:nvSpPr>
          <p:cNvPr id="3" name="CaixaDeTexto 3"/>
          <p:cNvSpPr txBox="1">
            <a:spLocks noChangeArrowheads="1"/>
          </p:cNvSpPr>
          <p:nvPr/>
        </p:nvSpPr>
        <p:spPr bwMode="auto">
          <a:xfrm>
            <a:off x="2135189" y="5708650"/>
            <a:ext cx="814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•"/>
            </a:pPr>
            <a:r>
              <a:rPr lang="pt-BR" altLang="pt-BR" sz="2400" b="0" i="0">
                <a:solidFill>
                  <a:srgbClr val="000066"/>
                </a:solidFill>
              </a:rPr>
              <a:t>   e no tempo da vida da Igreja – Atos dos Apóstolos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2567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1" grpId="0" build="p"/>
      <p:bldP spid="4102" grpId="0"/>
      <p:bldP spid="4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14338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pt-BR" altLang="pt-BR" sz="3200" b="1"/>
              <a:t>Observação</a:t>
            </a:r>
            <a:r>
              <a:rPr lang="pt-BR" altLang="pt-BR" sz="4000" b="1"/>
              <a:t>: </a:t>
            </a:r>
            <a:br>
              <a:rPr lang="pt-BR" altLang="pt-BR" sz="4000" b="1"/>
            </a:br>
            <a:endParaRPr lang="pt-BR" altLang="pt-BR" sz="4000" b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O </a:t>
            </a:r>
            <a:r>
              <a:rPr lang="pt-BR" altLang="pt-BR" sz="2400" b="1"/>
              <a:t>Espírito Santo</a:t>
            </a:r>
            <a:r>
              <a:rPr lang="pt-BR" altLang="pt-BR" sz="2400"/>
              <a:t> está nos inícios: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está no início do evangelho, na infância (sete vezes),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está no início da missão de Jesus   (cinco vezes) 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altLang="pt-BR" sz="2400"/>
              <a:t>está no início da grande viagem a Jerusalém (três vezes).</a:t>
            </a:r>
          </a:p>
        </p:txBody>
      </p:sp>
    </p:spTree>
    <p:extLst>
      <p:ext uri="{BB962C8B-B14F-4D97-AF65-F5344CB8AC3E}">
        <p14:creationId xmlns:p14="http://schemas.microsoft.com/office/powerpoint/2010/main" val="325521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38314" y="428626"/>
            <a:ext cx="8715375" cy="206210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1.15.: o menino de Zacarias “ficará pleno do </a:t>
            </a:r>
            <a:r>
              <a:rPr lang="pt-BR" sz="1600" u="sng" dirty="0">
                <a:latin typeface="Arial" charset="0"/>
                <a:cs typeface="Arial" charset="0"/>
              </a:rPr>
              <a:t>Espírito Santo </a:t>
            </a:r>
            <a:r>
              <a:rPr lang="pt-BR" sz="1600" dirty="0">
                <a:latin typeface="Arial" charset="0"/>
                <a:cs typeface="Arial" charset="0"/>
              </a:rPr>
              <a:t>ainda no seio de sua mãe” 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1,35 : O </a:t>
            </a:r>
            <a:r>
              <a:rPr lang="pt-BR" sz="1600" u="sng" dirty="0">
                <a:latin typeface="Arial" charset="0"/>
                <a:cs typeface="Arial" charset="0"/>
              </a:rPr>
              <a:t>Espírito Santo </a:t>
            </a:r>
            <a:r>
              <a:rPr lang="pt-BR" sz="1600" dirty="0">
                <a:latin typeface="Arial" charset="0"/>
                <a:cs typeface="Arial" charset="0"/>
              </a:rPr>
              <a:t>virá sobre ti e o poder do Altíssimo vai te cobrir com a sua sombra”.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1,41 : “a criança lhe estremeceu no ventre e Isabel ficou repleta do </a:t>
            </a:r>
            <a:r>
              <a:rPr lang="pt-BR" sz="1600" u="sng" dirty="0">
                <a:latin typeface="Arial" charset="0"/>
                <a:cs typeface="Arial" charset="0"/>
              </a:rPr>
              <a:t>Espírito Santo</a:t>
            </a:r>
            <a:r>
              <a:rPr lang="pt-BR" sz="1600" dirty="0">
                <a:latin typeface="Arial" charset="0"/>
                <a:cs typeface="Arial" charset="0"/>
              </a:rPr>
              <a:t>”.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1,67 : “Zacarias, seu pai, repleto do </a:t>
            </a:r>
            <a:r>
              <a:rPr lang="pt-BR" sz="1600" u="sng" dirty="0">
                <a:latin typeface="Arial" charset="0"/>
                <a:cs typeface="Arial" charset="0"/>
              </a:rPr>
              <a:t>Espírito Santo</a:t>
            </a:r>
            <a:r>
              <a:rPr lang="pt-BR" sz="1600" dirty="0">
                <a:latin typeface="Arial" charset="0"/>
                <a:cs typeface="Arial" charset="0"/>
              </a:rPr>
              <a:t>, profetizou”,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2,25 : Simeão “esperava a consolação de Israel e o </a:t>
            </a:r>
            <a:r>
              <a:rPr lang="pt-BR" sz="1600" u="sng" dirty="0">
                <a:latin typeface="Arial" charset="0"/>
                <a:cs typeface="Arial" charset="0"/>
              </a:rPr>
              <a:t>Espírito Santo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pt-BR" sz="1600" dirty="0">
                <a:latin typeface="Arial" charset="0"/>
                <a:cs typeface="Arial" charset="0"/>
              </a:rPr>
              <a:t>estava nele”.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2,26 : “Fora-lhe revelado pelo </a:t>
            </a:r>
            <a:r>
              <a:rPr lang="pt-BR" sz="1600" u="sng" dirty="0">
                <a:latin typeface="Arial" charset="0"/>
                <a:cs typeface="Arial" charset="0"/>
              </a:rPr>
              <a:t>Espírito Santo</a:t>
            </a:r>
            <a:r>
              <a:rPr lang="pt-BR" sz="1600" dirty="0">
                <a:latin typeface="Arial" charset="0"/>
                <a:cs typeface="Arial" charset="0"/>
              </a:rPr>
              <a:t> que não veria a morte...”.</a:t>
            </a:r>
          </a:p>
          <a:p>
            <a:pPr>
              <a:defRPr/>
            </a:pPr>
            <a:r>
              <a:rPr lang="pt-BR" sz="1600" dirty="0" err="1">
                <a:latin typeface="Arial" charset="0"/>
                <a:cs typeface="Arial" charset="0"/>
              </a:rPr>
              <a:t>Lc</a:t>
            </a:r>
            <a:r>
              <a:rPr lang="pt-BR" sz="1600" dirty="0">
                <a:latin typeface="Arial" charset="0"/>
                <a:cs typeface="Arial" charset="0"/>
              </a:rPr>
              <a:t> 2,27 : “Movido pelo </a:t>
            </a:r>
            <a:r>
              <a:rPr lang="pt-BR" sz="1600" u="sng" dirty="0">
                <a:latin typeface="Arial" charset="0"/>
                <a:cs typeface="Arial" charset="0"/>
              </a:rPr>
              <a:t>Espírito Santo</a:t>
            </a:r>
            <a:r>
              <a:rPr lang="pt-BR" sz="1600" dirty="0">
                <a:latin typeface="Arial" charset="0"/>
                <a:cs typeface="Arial" charset="0"/>
              </a:rPr>
              <a:t>, ele veio ao Templo”.</a:t>
            </a:r>
          </a:p>
          <a:p>
            <a:pPr>
              <a:defRPr/>
            </a:pPr>
            <a:endParaRPr lang="pt-BR" sz="1600" dirty="0">
              <a:latin typeface="Arial" charset="0"/>
              <a:cs typeface="Arial" charset="0"/>
            </a:endParaRPr>
          </a:p>
        </p:txBody>
      </p:sp>
      <p:sp>
        <p:nvSpPr>
          <p:cNvPr id="17411" name="CaixaDeTexto 3"/>
          <p:cNvSpPr txBox="1">
            <a:spLocks noChangeArrowheads="1"/>
          </p:cNvSpPr>
          <p:nvPr/>
        </p:nvSpPr>
        <p:spPr bwMode="auto">
          <a:xfrm>
            <a:off x="1809751" y="2857500"/>
            <a:ext cx="87153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600"/>
              <a:t>Lc 3,16 : “...ele vos batizará com o </a:t>
            </a:r>
            <a:r>
              <a:rPr lang="pt-BR" altLang="pt-BR" sz="1600" u="sng"/>
              <a:t>Espírito Santo</a:t>
            </a:r>
            <a:r>
              <a:rPr lang="pt-BR" altLang="pt-BR" sz="1600"/>
              <a:t> e com o fogo”.</a:t>
            </a:r>
          </a:p>
          <a:p>
            <a:pPr eaLnBrk="1" hangingPunct="1"/>
            <a:r>
              <a:rPr lang="pt-BR" altLang="pt-BR" sz="1600"/>
              <a:t>Lc 3,22 : “... e o </a:t>
            </a:r>
            <a:r>
              <a:rPr lang="pt-BR" altLang="pt-BR" sz="1600" u="sng"/>
              <a:t>Espírito Santo</a:t>
            </a:r>
            <a:r>
              <a:rPr lang="pt-BR" altLang="pt-BR" sz="1600"/>
              <a:t> desceu sobre ele em forma corporal”.</a:t>
            </a:r>
          </a:p>
          <a:p>
            <a:pPr eaLnBrk="1" hangingPunct="1"/>
            <a:r>
              <a:rPr lang="pt-BR" altLang="pt-BR" sz="1600"/>
              <a:t>Lc 4,1 : “Jesus pleno do </a:t>
            </a:r>
            <a:r>
              <a:rPr lang="pt-BR" altLang="pt-BR" sz="1600" u="sng"/>
              <a:t>Espírito Santo</a:t>
            </a:r>
            <a:r>
              <a:rPr lang="pt-BR" altLang="pt-BR" sz="1600"/>
              <a:t>, voltou do Jordão, era conduzido pelo Espírito através do deserto”. </a:t>
            </a:r>
          </a:p>
          <a:p>
            <a:pPr eaLnBrk="1" hangingPunct="1"/>
            <a:r>
              <a:rPr lang="pt-BR" altLang="pt-BR" sz="1600"/>
              <a:t>Lc 4,14 : “Jesus voltou então para a Galiléia, com a força do </a:t>
            </a:r>
            <a:r>
              <a:rPr lang="pt-BR" altLang="pt-BR" sz="1600" u="sng"/>
              <a:t>Espírito</a:t>
            </a:r>
            <a:r>
              <a:rPr lang="pt-BR" altLang="pt-BR" sz="1600"/>
              <a:t>, e sua fama...”.</a:t>
            </a:r>
          </a:p>
          <a:p>
            <a:pPr eaLnBrk="1" hangingPunct="1"/>
            <a:r>
              <a:rPr lang="pt-BR" altLang="pt-BR" sz="1600"/>
              <a:t>Lc 4, 18 : O </a:t>
            </a:r>
            <a:r>
              <a:rPr lang="pt-BR" altLang="pt-BR" sz="1600" u="sng"/>
              <a:t>Espírito do Senhor</a:t>
            </a:r>
            <a:r>
              <a:rPr lang="pt-BR" altLang="pt-BR" sz="1600"/>
              <a:t> está sobre mim”.</a:t>
            </a:r>
          </a:p>
          <a:p>
            <a:pPr eaLnBrk="1" hangingPunct="1"/>
            <a:endParaRPr lang="pt-BR" altLang="pt-BR" sz="1600"/>
          </a:p>
        </p:txBody>
      </p:sp>
      <p:sp>
        <p:nvSpPr>
          <p:cNvPr id="17412" name="CaixaDeTexto 4"/>
          <p:cNvSpPr txBox="1">
            <a:spLocks noChangeArrowheads="1"/>
          </p:cNvSpPr>
          <p:nvPr/>
        </p:nvSpPr>
        <p:spPr bwMode="auto">
          <a:xfrm>
            <a:off x="1738314" y="4714875"/>
            <a:ext cx="8715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600"/>
              <a:t>Lc 10,21 : “Naquele momento, exultou de alegria sob a ação do </a:t>
            </a:r>
            <a:r>
              <a:rPr lang="pt-BR" altLang="pt-BR" sz="1600" u="sng"/>
              <a:t>Espírito Santo</a:t>
            </a:r>
            <a:r>
              <a:rPr lang="pt-BR" altLang="pt-BR" sz="1600"/>
              <a:t> e disse: “.</a:t>
            </a:r>
          </a:p>
          <a:p>
            <a:pPr eaLnBrk="1" hangingPunct="1"/>
            <a:r>
              <a:rPr lang="pt-BR" altLang="pt-BR" sz="1600"/>
              <a:t>Lc 12,10: “mas ao que houver blasfemado contra o </a:t>
            </a:r>
            <a:r>
              <a:rPr lang="pt-BR" altLang="pt-BR" sz="1600" u="sng"/>
              <a:t>Espírito Santo</a:t>
            </a:r>
            <a:r>
              <a:rPr lang="pt-BR" altLang="pt-BR" sz="1600"/>
              <a:t> não lhe será perdoado”.</a:t>
            </a:r>
          </a:p>
          <a:p>
            <a:pPr eaLnBrk="1" hangingPunct="1"/>
            <a:r>
              <a:rPr lang="pt-BR" altLang="pt-BR" sz="1600"/>
              <a:t>Lc 12,12 : “... pois o </a:t>
            </a:r>
            <a:r>
              <a:rPr lang="pt-BR" altLang="pt-BR" sz="1600" u="sng"/>
              <a:t>Espírito Santo</a:t>
            </a:r>
            <a:r>
              <a:rPr lang="pt-BR" altLang="pt-BR" sz="1600"/>
              <a:t> vos ensinará naquele momento o que deveis dizer “.</a:t>
            </a:r>
          </a:p>
          <a:p>
            <a:pPr eaLnBrk="1" hangingPunct="1"/>
            <a:endParaRPr lang="pt-BR" altLang="pt-BR" sz="1600"/>
          </a:p>
        </p:txBody>
      </p:sp>
    </p:spTree>
    <p:extLst>
      <p:ext uri="{BB962C8B-B14F-4D97-AF65-F5344CB8AC3E}">
        <p14:creationId xmlns:p14="http://schemas.microsoft.com/office/powerpoint/2010/main" val="15190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9875"/>
            <a:ext cx="8351838" cy="1143000"/>
          </a:xfrm>
        </p:spPr>
        <p:txBody>
          <a:bodyPr/>
          <a:lstStyle/>
          <a:p>
            <a:pPr marL="92075" indent="-92075">
              <a:lnSpc>
                <a:spcPct val="110000"/>
              </a:lnSpc>
              <a:tabLst>
                <a:tab pos="92075" algn="l"/>
              </a:tabLst>
            </a:pPr>
            <a:r>
              <a:rPr lang="pt-BR" altLang="pt-BR" sz="3200" b="1"/>
              <a:t>Para Lucas: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6264" y="1773239"/>
            <a:ext cx="8353425" cy="2655887"/>
          </a:xfrm>
        </p:spPr>
        <p:txBody>
          <a:bodyPr/>
          <a:lstStyle/>
          <a:p>
            <a:pPr marL="0" indent="0" algn="ctr">
              <a:lnSpc>
                <a:spcPct val="160000"/>
              </a:lnSpc>
              <a:buNone/>
            </a:pPr>
            <a:r>
              <a:rPr lang="pt-BR" altLang="pt-BR" sz="2400" b="1">
                <a:solidFill>
                  <a:srgbClr val="000066"/>
                </a:solidFill>
              </a:rPr>
              <a:t>É o Espírito quem atua a salvação. Ele é o protagonista.</a:t>
            </a:r>
            <a:r>
              <a:rPr lang="pt-BR" altLang="pt-BR" sz="2400">
                <a:solidFill>
                  <a:srgbClr val="000066"/>
                </a:solidFill>
              </a:rPr>
              <a:t> </a:t>
            </a:r>
          </a:p>
          <a:p>
            <a:pPr marL="0" indent="0" algn="just">
              <a:lnSpc>
                <a:spcPct val="180000"/>
              </a:lnSpc>
              <a:buNone/>
            </a:pPr>
            <a:r>
              <a:rPr lang="pt-BR" altLang="pt-BR" sz="2400">
                <a:solidFill>
                  <a:srgbClr val="000066"/>
                </a:solidFill>
              </a:rPr>
              <a:t>Sua ação produz intensa alegria, sua presença se percebe pela grande coragem manifestada pela pessoa que acolhe o Espírito.</a:t>
            </a:r>
          </a:p>
          <a:p>
            <a:pPr marL="0" indent="0" algn="just">
              <a:lnSpc>
                <a:spcPct val="30000"/>
              </a:lnSpc>
              <a:buNone/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917700" y="4329113"/>
            <a:ext cx="86423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pt-BR" altLang="pt-BR" sz="2400" b="0" i="0">
                <a:solidFill>
                  <a:srgbClr val="000066"/>
                </a:solidFill>
              </a:rPr>
              <a:t>Podemos ver isso analisando as pessoas em quem, na obra  </a:t>
            </a:r>
            <a:r>
              <a:rPr lang="pt-BR" altLang="pt-BR" sz="2400" i="0">
                <a:solidFill>
                  <a:srgbClr val="000066"/>
                </a:solidFill>
              </a:rPr>
              <a:t>Lucana, o Espírito</a:t>
            </a:r>
            <a:r>
              <a:rPr lang="pt-BR" altLang="pt-BR" sz="2400" b="0" i="0">
                <a:solidFill>
                  <a:srgbClr val="000066"/>
                </a:solidFill>
              </a:rPr>
              <a:t> se faz presente: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74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1812925" y="1196976"/>
            <a:ext cx="882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0" i="0">
                <a:solidFill>
                  <a:srgbClr val="000066"/>
                </a:solidFill>
              </a:rPr>
              <a:t>a)  Naqueles que esperam a concretização das promessas de Deus; </a:t>
            </a:r>
          </a:p>
        </p:txBody>
      </p:sp>
      <p:sp>
        <p:nvSpPr>
          <p:cNvPr id="2" name="Retângulo 3"/>
          <p:cNvSpPr>
            <a:spLocks noChangeArrowheads="1"/>
          </p:cNvSpPr>
          <p:nvPr/>
        </p:nvSpPr>
        <p:spPr bwMode="auto">
          <a:xfrm>
            <a:off x="1774826" y="2749551"/>
            <a:ext cx="8424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0" i="0">
                <a:solidFill>
                  <a:srgbClr val="000066"/>
                </a:solidFill>
              </a:rPr>
              <a:t>b)  Em Jesus acontece a realização do Reino de Deus;</a:t>
            </a:r>
          </a:p>
        </p:txBody>
      </p:sp>
      <p:sp>
        <p:nvSpPr>
          <p:cNvPr id="3" name="Retângulo 3"/>
          <p:cNvSpPr>
            <a:spLocks noChangeArrowheads="1"/>
          </p:cNvSpPr>
          <p:nvPr/>
        </p:nvSpPr>
        <p:spPr bwMode="auto">
          <a:xfrm>
            <a:off x="1774826" y="4005264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9263" indent="-449263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2400" b="0" i="0">
                <a:solidFill>
                  <a:srgbClr val="000066"/>
                </a:solidFill>
              </a:rPr>
              <a:t>c)  Naqueles que aceitam a Jesus como a Realização do Reino de Deus e entram na dinâmica do Reino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15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3" y="1600201"/>
            <a:ext cx="8507412" cy="2620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BR" altLang="pt-BR" sz="2400">
                <a:solidFill>
                  <a:srgbClr val="000066"/>
                </a:solidFill>
              </a:rPr>
              <a:t>O </a:t>
            </a:r>
            <a:r>
              <a:rPr lang="pt-BR" altLang="pt-BR" sz="2400" b="1" i="1">
                <a:solidFill>
                  <a:srgbClr val="000066"/>
                </a:solidFill>
              </a:rPr>
              <a:t>proto-evangelho</a:t>
            </a:r>
            <a:r>
              <a:rPr lang="pt-BR" altLang="pt-BR" sz="2400">
                <a:solidFill>
                  <a:srgbClr val="000066"/>
                </a:solidFill>
              </a:rPr>
              <a:t> de Lucas nos mostra uma série de pessoas que aparecem movidas pelo Espírito Santo: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063751" y="2962276"/>
            <a:ext cx="84248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SzPct val="80000"/>
              <a:buFont typeface="Arial" panose="020B0604020202020204" pitchFamily="34" charset="0"/>
              <a:buChar char="•"/>
            </a:pPr>
            <a:r>
              <a:rPr lang="pt-BR" altLang="pt-BR" sz="2400" i="0">
                <a:solidFill>
                  <a:srgbClr val="000066"/>
                </a:solidFill>
              </a:rPr>
              <a:t>  João Batista</a:t>
            </a:r>
            <a:r>
              <a:rPr lang="pt-BR" altLang="pt-BR" sz="2400" b="0" i="0">
                <a:solidFill>
                  <a:srgbClr val="000066"/>
                </a:solidFill>
              </a:rPr>
              <a:t>: Lc 1.15.: o menino de Zacarias “ficará pleno do Espírito Santo ainda no seio de sua mãe”.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135188" y="4437064"/>
            <a:ext cx="84248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SzPct val="80000"/>
              <a:buFont typeface="Arial" panose="020B0604020202020204" pitchFamily="34" charset="0"/>
              <a:buChar char="•"/>
            </a:pPr>
            <a:r>
              <a:rPr lang="pt-BR" altLang="pt-BR" sz="2400" i="0">
                <a:solidFill>
                  <a:srgbClr val="000066"/>
                </a:solidFill>
              </a:rPr>
              <a:t>  Maria</a:t>
            </a:r>
            <a:r>
              <a:rPr lang="pt-BR" altLang="pt-BR" sz="2400" b="0" i="0">
                <a:solidFill>
                  <a:srgbClr val="000066"/>
                </a:solidFill>
              </a:rPr>
              <a:t>: Lc 1,35 : O Espírito Santo virá sobre ti e o poder do Altíssimo vai te cobrir com a sua sombra”.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919289" y="201613"/>
            <a:ext cx="85693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i="0"/>
              <a:t>a) Naqueles que esperam a concretização das promessas de Deus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183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/>
      <p:bldP spid="92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6"/>
            <a:ext cx="8229600" cy="1223963"/>
          </a:xfrm>
        </p:spPr>
        <p:txBody>
          <a:bodyPr/>
          <a:lstStyle/>
          <a:p>
            <a:pPr marL="0" indent="0" algn="just"/>
            <a:r>
              <a:rPr lang="pt-BR" altLang="pt-BR" sz="2400" b="1">
                <a:solidFill>
                  <a:srgbClr val="000066"/>
                </a:solidFill>
              </a:rPr>
              <a:t>  Isabel:</a:t>
            </a:r>
            <a:r>
              <a:rPr lang="pt-BR" altLang="pt-BR" sz="2400">
                <a:solidFill>
                  <a:srgbClr val="000066"/>
                </a:solidFill>
              </a:rPr>
              <a:t> Lc 1,41 : “a criança lhe estremeceu no ventre e Isabel ficou repleta do Espírito Santo”.</a:t>
            </a:r>
          </a:p>
          <a:p>
            <a:pPr marL="0" indent="0" algn="just"/>
            <a:endParaRPr lang="pt-BR" altLang="pt-BR" sz="2400">
              <a:solidFill>
                <a:srgbClr val="000066"/>
              </a:solidFill>
            </a:endParaRPr>
          </a:p>
          <a:p>
            <a:pPr marL="0" indent="0" algn="just"/>
            <a:endParaRPr lang="pt-BR" altLang="pt-BR" sz="2400">
              <a:solidFill>
                <a:srgbClr val="000066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992314" y="2490789"/>
            <a:ext cx="86756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66"/>
              </a:buClr>
              <a:buSzPct val="80000"/>
              <a:buFontTx/>
              <a:buChar char="•"/>
            </a:pPr>
            <a:r>
              <a:rPr lang="pt-BR" altLang="pt-BR" sz="2400" i="0">
                <a:solidFill>
                  <a:srgbClr val="000066"/>
                </a:solidFill>
              </a:rPr>
              <a:t>  Zacarias</a:t>
            </a:r>
            <a:r>
              <a:rPr lang="pt-BR" altLang="pt-BR" sz="2400" b="0" i="0">
                <a:solidFill>
                  <a:srgbClr val="000066"/>
                </a:solidFill>
              </a:rPr>
              <a:t>: </a:t>
            </a:r>
            <a:r>
              <a:rPr lang="pt-BR" altLang="pt-BR" sz="2400" b="0">
                <a:solidFill>
                  <a:srgbClr val="000066"/>
                </a:solidFill>
              </a:rPr>
              <a:t>Lc 1,67 : “Zacarias, seu pai, repleto do Espírito Santo, profetizou”,</a:t>
            </a:r>
          </a:p>
          <a:p>
            <a:pPr eaLnBrk="1" hangingPunct="1">
              <a:spcBef>
                <a:spcPct val="50000"/>
              </a:spcBef>
            </a:pPr>
            <a:endParaRPr lang="pt-BR" altLang="pt-BR" sz="2400" b="0" i="0">
              <a:solidFill>
                <a:srgbClr val="000066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063750" y="3954463"/>
            <a:ext cx="8280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20000"/>
              </a:spcBef>
              <a:buClr>
                <a:srgbClr val="000066"/>
              </a:buClr>
              <a:buSzPct val="80000"/>
              <a:buFontTx/>
              <a:buChar char="•"/>
            </a:pPr>
            <a:r>
              <a:rPr lang="pt-BR" altLang="pt-BR" sz="2400" i="0">
                <a:solidFill>
                  <a:srgbClr val="000066"/>
                </a:solidFill>
              </a:rPr>
              <a:t>  Simeão</a:t>
            </a:r>
            <a:r>
              <a:rPr lang="pt-BR" altLang="pt-BR" sz="2400" b="0" i="0">
                <a:solidFill>
                  <a:srgbClr val="000066"/>
                </a:solidFill>
              </a:rPr>
              <a:t>: </a:t>
            </a:r>
            <a:r>
              <a:rPr lang="pt-BR" altLang="pt-BR" sz="2400" b="0">
                <a:solidFill>
                  <a:srgbClr val="000066"/>
                </a:solidFill>
              </a:rPr>
              <a:t>Lc 2,25-27: Simeão “esperava a consolação de Israel e o Espírito Santo estava nele”.26 : “Fora-lhe revelado pelo Espírito Santo que não veria a morte...”. 27 : “Movido pelo Espírito Santo, ele veio ao Templo”.</a:t>
            </a:r>
          </a:p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endParaRPr lang="pt-BR" altLang="pt-BR" sz="2400" b="0" i="0">
              <a:solidFill>
                <a:srgbClr val="00006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8393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  <p:bldP spid="102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2.1|15.3|7.9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8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1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66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1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8.1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1509</Words>
  <Application>Microsoft Office PowerPoint</Application>
  <PresentationFormat>Widescreen</PresentationFormat>
  <Paragraphs>106</Paragraphs>
  <Slides>24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Script MT Bold</vt:lpstr>
      <vt:lpstr>Tema do Office</vt:lpstr>
      <vt:lpstr>O Espírito Santo em Lucas </vt:lpstr>
      <vt:lpstr>Apresentação do PowerPoint</vt:lpstr>
      <vt:lpstr>Para Lucas, a salvação vem por Jesus</vt:lpstr>
      <vt:lpstr>Observação:  </vt:lpstr>
      <vt:lpstr>Apresentação do PowerPoint</vt:lpstr>
      <vt:lpstr>Para Lucas:</vt:lpstr>
      <vt:lpstr>Apresentação do PowerPoint</vt:lpstr>
      <vt:lpstr>Apresentação do PowerPoint</vt:lpstr>
      <vt:lpstr>Apresentação do PowerPoint</vt:lpstr>
      <vt:lpstr>Apresentação do PowerPoint</vt:lpstr>
      <vt:lpstr>... e o que dá essa continuidade é, pelo lado humano, a expectativa da realização próxima das promessas de Deus. Pelo lado divino, é a presença da força divina junto daqueles que seguem fieis às promessas de Deus.</vt:lpstr>
      <vt:lpstr>b) Em Jesus Cristo, a realização do Reino de Deus</vt:lpstr>
      <vt:lpstr>Cena do Batismo: testemunho dos sinóticos</vt:lpstr>
      <vt:lpstr>Apresentação do PowerPoint</vt:lpstr>
      <vt:lpstr>Polêmica com os fariseus: a origem de suas obras (cf. Lc 12, 1-10 )</vt:lpstr>
      <vt:lpstr>A autoridade contestada</vt:lpstr>
      <vt:lpstr>c) Naqueles que aceitam a Jesus como a realização do Reino de Deus e entram na dinâmica do Reino.</vt:lpstr>
      <vt:lpstr>Concluindo: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Espírito Santo em Lucas </dc:title>
  <dc:creator>marines fraga</dc:creator>
  <cp:lastModifiedBy>marines fraga</cp:lastModifiedBy>
  <cp:revision>1</cp:revision>
  <dcterms:created xsi:type="dcterms:W3CDTF">2014-08-11T19:49:31Z</dcterms:created>
  <dcterms:modified xsi:type="dcterms:W3CDTF">2014-08-11T19:49:35Z</dcterms:modified>
</cp:coreProperties>
</file>